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2" r:id="rId2"/>
    <p:sldId id="375" r:id="rId3"/>
    <p:sldId id="376" r:id="rId4"/>
    <p:sldId id="377" r:id="rId5"/>
    <p:sldId id="398" r:id="rId6"/>
    <p:sldId id="408" r:id="rId7"/>
    <p:sldId id="386" r:id="rId8"/>
    <p:sldId id="361" r:id="rId9"/>
    <p:sldId id="399" r:id="rId10"/>
    <p:sldId id="387" r:id="rId11"/>
    <p:sldId id="400" r:id="rId12"/>
    <p:sldId id="388" r:id="rId13"/>
    <p:sldId id="401" r:id="rId14"/>
    <p:sldId id="389" r:id="rId15"/>
    <p:sldId id="409" r:id="rId16"/>
    <p:sldId id="390" r:id="rId17"/>
    <p:sldId id="403" r:id="rId18"/>
    <p:sldId id="410" r:id="rId19"/>
    <p:sldId id="411" r:id="rId20"/>
    <p:sldId id="392" r:id="rId21"/>
    <p:sldId id="412" r:id="rId22"/>
    <p:sldId id="354" r:id="rId23"/>
    <p:sldId id="394" r:id="rId24"/>
    <p:sldId id="395" r:id="rId25"/>
    <p:sldId id="369" r:id="rId26"/>
    <p:sldId id="396" r:id="rId27"/>
    <p:sldId id="407" r:id="rId28"/>
  </p:sldIdLst>
  <p:sldSz cx="9144000" cy="6858000" type="screen4x3"/>
  <p:notesSz cx="6797675" cy="9928225"/>
  <p:embeddedFontLs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Arial Narrow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4E9"/>
    <a:srgbClr val="FF0066"/>
    <a:srgbClr val="30D4DC"/>
    <a:srgbClr val="FFCC00"/>
    <a:srgbClr val="FFFFFF"/>
    <a:srgbClr val="CCFF66"/>
    <a:srgbClr val="33CC33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8400" autoAdjust="0"/>
  </p:normalViewPr>
  <p:slideViewPr>
    <p:cSldViewPr>
      <p:cViewPr>
        <p:scale>
          <a:sx n="100" d="100"/>
          <a:sy n="100" d="100"/>
        </p:scale>
        <p:origin x="-198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332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309"/>
            <a:ext cx="2946135" cy="496331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9"/>
            <a:ext cx="2946135" cy="496331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1"/>
            <a:ext cx="5438775" cy="4467939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3F8-DB45-4EC8-83EB-C9380FB8F47F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C425-C48A-4363-A096-A01C780C34D3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FCB3-FDDB-4901-B454-663ECB49B153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fld id="{BB3A4333-979E-4CD7-B14B-A84072350AFF}" type="datetime1">
              <a:rPr lang="ru-RU" smtClean="0"/>
              <a:t>15.04.2026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CE3-32FA-4DEA-82D1-CA59447D5226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96D6-3189-4FD2-8AC5-3174C07C7290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C0A0-5121-4820-89D4-2EDD115E6DB6}" type="datetime1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64F9-DC3B-4395-8D3B-C004509E99E4}" type="datetime1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7B6-E564-478A-8C13-63832A1D49FF}" type="datetime1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3174-375D-4F2E-9E30-4900BCF58C61}" type="datetime1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5F84-9E5D-4709-AE73-549DA0B09F34}" type="datetime1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5950-0427-4204-9F15-72E912FD6E09}" type="datetime1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9C82E-B74D-4432-9A2B-D6FE108163BD}" type="datetime1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217682EAC12EA8A2B2331A0ADE2BB38A4BFC446FB1430184F386D393BF19C21C947998153F7696E2CA1C80A161C8CBC513CE094B73E02406c4ADK" TargetMode="External"/><Relationship Id="rId5" Type="http://schemas.openxmlformats.org/officeDocument/2006/relationships/hyperlink" Target="consultantplus://offline/ref=217682EAC12EA8A2B2331A0ADE2BB38A4BFD456CB0490184F386D393BF19C21C947998153F7696E6C91C80A161C8CBC513CE094B73E02406c4ADK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516217" y="6468269"/>
            <a:ext cx="2056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мая 2026 года</a:t>
            </a:r>
            <a:endParaRPr lang="ru-RU" alt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916832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обязательных требований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автомобильного транспорта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 2026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5220072" y="548677"/>
            <a:ext cx="3744541" cy="2016225"/>
          </a:xfrm>
          <a:prstGeom prst="corner">
            <a:avLst>
              <a:gd name="adj1" fmla="val 54640"/>
              <a:gd name="adj2" fmla="val 112142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ТОГАДН по Псковской области Межрегионального территориального управления </a:t>
            </a: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Федеральной службы </a:t>
            </a:r>
          </a:p>
          <a:p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по надзору в сфере транспорта по </a:t>
            </a:r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Северо-Западному федеральному </a:t>
            </a: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округу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95302"/>
              </p:ext>
            </p:extLst>
          </p:nvPr>
        </p:nvGraphicFramePr>
        <p:xfrm>
          <a:off x="179513" y="1268761"/>
          <a:ext cx="8856984" cy="5112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5274"/>
                <a:gridCol w="2381710"/>
              </a:tblGrid>
              <a:tr h="4946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проведения постоянного рейда в части профилактики, выявления и пресечения правонарушений в сфере пассажирских перевозок за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квартал 2026 года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33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Подразделение МТУ </a:t>
                      </a:r>
                      <a:r>
                        <a:rPr lang="ru-RU" sz="1200" dirty="0" err="1" smtClean="0">
                          <a:effectLst/>
                        </a:rPr>
                        <a:t>Ространснадзора</a:t>
                      </a:r>
                      <a:r>
                        <a:rPr lang="ru-RU" sz="1200" dirty="0" smtClean="0">
                          <a:effectLst/>
                        </a:rPr>
                        <a:t> по СЗФО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56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497739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проверенных транспортных средств, всего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869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 с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нарушениями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выявленных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нарушений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869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Составлено протоколов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869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Вынесено постановлений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739">
                <a:tc>
                  <a:txBody>
                    <a:bodyPr/>
                    <a:lstStyle/>
                    <a:p>
                      <a:pPr marL="0" marR="0" indent="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 наложенных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штрафов ,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6608">
                <a:tc>
                  <a:txBody>
                    <a:bodyPr/>
                    <a:lstStyle/>
                    <a:p>
                      <a:pPr marL="0" marR="0" indent="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 взысканных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штрафов, </a:t>
                      </a:r>
                    </a:p>
                    <a:p>
                      <a:pPr marL="0" marR="0" indent="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656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Изъято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транспортных средств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869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22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 descr="C:\Users\TZP\Documents\Отчеты и информация 2026 год\ИНФОРМИРОВАНИЕ\IMG_96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33487"/>
            <a:ext cx="78105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44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10232"/>
              </p:ext>
            </p:extLst>
          </p:nvPr>
        </p:nvGraphicFramePr>
        <p:xfrm>
          <a:off x="328786" y="1340768"/>
          <a:ext cx="8635702" cy="4914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  <a:gridCol w="3307110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государственного контроля за осуществлением международных автомобильных перевозок за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квартал 2026 года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Подразделение МТУ </a:t>
                      </a:r>
                      <a:r>
                        <a:rPr lang="ru-RU" sz="1200" dirty="0" err="1" smtClean="0">
                          <a:effectLst/>
                        </a:rPr>
                        <a:t>Ространснадзора</a:t>
                      </a:r>
                      <a:r>
                        <a:rPr lang="ru-RU" sz="1200" dirty="0" smtClean="0">
                          <a:effectLst/>
                        </a:rPr>
                        <a:t> по СЗФО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5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Проверено транспортных средств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Выявлено транспортных средств с нарушениями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Выявлено нарушений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Вынесено постановлений о привлечении к адм. ответственности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наложенных адм. штрафов, тыс. руб.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33524,5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9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взысканных адм. штрафов, тыс. руб.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20924,9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Задержано ТС в порядке ст. 27.13 КоАП РФ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96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098" name="Picture 2" descr="C:\Users\TZP\Documents\Отчеты и информация 2026 год\ИНФОРМИРОВАНИЕ\IMG-20251013-WA0009 МА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12" y="892175"/>
            <a:ext cx="4278883" cy="57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49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49380"/>
              </p:ext>
            </p:extLst>
          </p:nvPr>
        </p:nvGraphicFramePr>
        <p:xfrm>
          <a:off x="323529" y="1052736"/>
          <a:ext cx="8712969" cy="533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5"/>
                <a:gridCol w="316835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государственного контроля грузовых перевозок по РФ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весогабаритных параметров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квартал. 2026 года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Подразделение МТУ </a:t>
                      </a:r>
                      <a:r>
                        <a:rPr lang="ru-RU" sz="1200" dirty="0" err="1" smtClean="0">
                          <a:effectLst/>
                        </a:rPr>
                        <a:t>Ространснадзора</a:t>
                      </a:r>
                      <a:r>
                        <a:rPr lang="ru-RU" sz="1200" dirty="0" smtClean="0">
                          <a:effectLst/>
                        </a:rPr>
                        <a:t> по СЗФО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5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Проверено транспортных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Выявлено ТС с нарушениями весогабаритных параметров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Вынесено постановлений о привлечении к адм. ответственности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4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наложенных адм. штрафов, тыс. руб.,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2102,5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взысканных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адм.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штрафов, тыс. руб.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1260,0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08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Задержано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ТС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9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122" name="Picture 2" descr="C:\Users\TZP\Documents\Отчеты и информация 2026 год\ИНФОРМИРОВАНИЕ\IMG_20251111_143500_233 вес. контр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091"/>
            <a:ext cx="9144000" cy="4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8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65116"/>
              </p:ext>
            </p:extLst>
          </p:nvPr>
        </p:nvGraphicFramePr>
        <p:xfrm>
          <a:off x="107505" y="1340768"/>
          <a:ext cx="8712968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8752"/>
                <a:gridCol w="1944216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государственного контроля (надзор) за обеспечением сохранности автомобильных дорог федерального значения за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квартал. 2026 года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Подразделение МТУ </a:t>
                      </a:r>
                      <a:r>
                        <a:rPr lang="ru-RU" sz="1200" dirty="0" err="1" smtClean="0">
                          <a:effectLst/>
                        </a:rPr>
                        <a:t>Ространснадзора</a:t>
                      </a:r>
                      <a:r>
                        <a:rPr lang="ru-RU" sz="1200" dirty="0" smtClean="0">
                          <a:effectLst/>
                        </a:rPr>
                        <a:t> по СЗФО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5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Псковская область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на поднадзорной территории автомобильных дорог федерального значения, км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914,11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1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протяженность обследованных участков автомобильных дорог федерального значения (с учетом повторных обследований)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797,0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Выявлено нарушений в результате проведенных обследований автомобильных дорог федерального значения, ед.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КНМ и постоянных рейдов на автомобильных дорогах федерального значения, всего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Составлено протоколов, ед.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Вынесено постановлений, ед.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2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наложенных штрафов, тыс. руб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63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7024" y="-189532"/>
            <a:ext cx="9399962" cy="704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146" name="Picture 2" descr="C:\Users\TZP\Documents\Отчеты и информация 2026 год\ИНФОРМИРОВАНИЕ\PHOTO-2025-10-23-09-24-11ДР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3380"/>
            <a:ext cx="3507853" cy="46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ZP\Documents\Отчеты и информация 2026 год\ИНФОРМИРОВАНИЕ\ДР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6535" y="1031931"/>
            <a:ext cx="4499201" cy="46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97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41" y="40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03648" y="764704"/>
            <a:ext cx="6081414" cy="644785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/>
              <a:t>лицензионно-разрешительная деятельность ТОГАДН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52739" y="1409489"/>
            <a:ext cx="0" cy="425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482032" y="1916832"/>
            <a:ext cx="4466232" cy="720080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Лицензирование </a:t>
            </a:r>
            <a:r>
              <a:rPr lang="ru-RU" sz="2000" b="1" dirty="0" smtClean="0">
                <a:latin typeface="Times New Roman"/>
                <a:ea typeface="Times New Roman"/>
              </a:rPr>
              <a:t> перевозок автобусами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2482032" y="3068961"/>
            <a:ext cx="4466232" cy="936104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Допуск к осуществлению международных автомобильных перевозок</a:t>
            </a:r>
            <a:endParaRPr lang="ru-RU" sz="1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2482032" y="4221088"/>
            <a:ext cx="4466232" cy="720080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Выдача специальных </a:t>
            </a:r>
            <a:r>
              <a:rPr lang="ru-RU" sz="1900" b="1" dirty="0">
                <a:latin typeface="Times New Roman"/>
                <a:ea typeface="Times New Roman"/>
              </a:rPr>
              <a:t>разрешений</a:t>
            </a:r>
            <a:r>
              <a:rPr lang="ru-RU" sz="2000" b="1" dirty="0">
                <a:latin typeface="Times New Roman"/>
                <a:ea typeface="Times New Roman"/>
              </a:rPr>
              <a:t> на перевозку опасных </a:t>
            </a:r>
            <a:r>
              <a:rPr lang="ru-RU" sz="2000" b="1" dirty="0" smtClean="0">
                <a:latin typeface="Times New Roman"/>
                <a:ea typeface="Times New Roman"/>
              </a:rPr>
              <a:t>грузов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482032" y="5373810"/>
            <a:ext cx="4466232" cy="1367558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Прием </a:t>
            </a:r>
            <a:r>
              <a:rPr lang="ru-RU" sz="2000" b="1" dirty="0" smtClean="0">
                <a:latin typeface="Times New Roman"/>
                <a:ea typeface="Times New Roman"/>
              </a:rPr>
              <a:t>уведомлений </a:t>
            </a:r>
            <a:r>
              <a:rPr lang="ru-RU" sz="2000" b="1" dirty="0">
                <a:latin typeface="Times New Roman"/>
                <a:ea typeface="Times New Roman"/>
              </a:rPr>
              <a:t>о начале </a:t>
            </a:r>
            <a:r>
              <a:rPr lang="ru-RU" b="1" dirty="0">
                <a:latin typeface="Times New Roman"/>
                <a:ea typeface="Times New Roman"/>
              </a:rPr>
              <a:t>деятельности</a:t>
            </a:r>
            <a:r>
              <a:rPr lang="ru-RU" sz="2000" b="1" dirty="0">
                <a:latin typeface="Times New Roman"/>
                <a:ea typeface="Times New Roman"/>
              </a:rPr>
              <a:t> по перевозке грузов автомобильным транспортом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923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8202" y="-134589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187624" y="866776"/>
            <a:ext cx="7037214" cy="421270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latin typeface="Calibri" pitchFamily="34" charset="0"/>
                <a:cs typeface="Arial" pitchFamily="34" charset="0"/>
              </a:rPr>
              <a:t>Аттестационные и экзаменационные функции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ТОГАДН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336343" y="1288046"/>
            <a:ext cx="0" cy="425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67543" y="1736418"/>
            <a:ext cx="8406581" cy="684470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Аттестация  специалистов, ответственных за обеспечение безопасности дорожного движения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67544" y="2564904"/>
            <a:ext cx="8406581" cy="759834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Выдача удостоверений об утверждении курсов подготовки водителей автотранспортных средств, перевозящих опасные грузы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67544" y="3429000"/>
            <a:ext cx="8406580" cy="95646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Проведение экзаменов и выдача свидетельств о подготовке водителей автотранспортных средств, перевозящих опасные грузы и консультантов по перевозке опасных грузов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97136" y="4509121"/>
            <a:ext cx="8376988" cy="489682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Выдача специальных разрешений на перевозку опасных </a:t>
            </a:r>
            <a:r>
              <a:rPr lang="ru-RU" sz="2000" b="1" dirty="0" smtClean="0">
                <a:latin typeface="Times New Roman"/>
                <a:ea typeface="Times New Roman"/>
              </a:rPr>
              <a:t>грузов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97136" y="5192563"/>
            <a:ext cx="8406580" cy="111675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Проведение экзаменов экзамен на право получения свидетельства профессиональной компетентности международного автомобильного перевозчика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377238" y="3841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662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8092"/>
              </p:ext>
            </p:extLst>
          </p:nvPr>
        </p:nvGraphicFramePr>
        <p:xfrm>
          <a:off x="255181" y="980727"/>
          <a:ext cx="8729331" cy="5616624"/>
        </p:xfrm>
        <a:graphic>
          <a:graphicData uri="http://schemas.openxmlformats.org/drawingml/2006/table">
            <a:tbl>
              <a:tblPr/>
              <a:tblGrid>
                <a:gridCol w="8729331"/>
              </a:tblGrid>
              <a:tr h="5616624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Целями обобщения и анализа правоприменительной практики являются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: 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обеспечение единства практики применения органами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федеральных законов и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– обязательные требования);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обеспечение доступности сведений о правоприменительной практике органов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путем их публикации для сведения подконтрольных субъектов;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совершенствование нормативных правовых актов для устранения устаревших, дублирующих и избыточных обязательных требований и контрольно-надзорных функций;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повышение результативности и эффективности контрольно-надзорной деятельности;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выработка путей по минимизации причинения вреда охраняемым законом ценностям при оптимальном использовании материальных, финансовых и кадровых ресурсов органов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транспорта, позволяющих соблюдать периодичность плановых и внеплановых контрольных(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надзроных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) мероприятий  объектов государственного надзора.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677"/>
              </p:ext>
            </p:extLst>
          </p:nvPr>
        </p:nvGraphicFramePr>
        <p:xfrm>
          <a:off x="179512" y="1340768"/>
          <a:ext cx="8478588" cy="474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2215"/>
                <a:gridCol w="1766373"/>
              </a:tblGrid>
              <a:tr h="681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оказания государственных услуг по выдаче разрешительных документов на автомобильном транспорте за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квартал 2026 года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854">
                <a:tc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</a:tr>
              <a:tr h="306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Выдано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лицензий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Включено (исключено) автобусов в реестр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лицензий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11/120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Российских перевозчиков, допущено к осуществлению международных автомобильных перевозок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Включено транспортных средств, допущено к осуществлению международных автомобильных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перевозок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Выдано специальных разрешение на осуществление автомобильных перевозок опасных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грузов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Выдано свидетельств ДОПОГ водителям, перевозящим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39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Профилактика и предупреждение аварийности </a:t>
            </a:r>
            <a:r>
              <a:rPr lang="ru-RU" sz="2400" b="1" dirty="0" smtClean="0">
                <a:solidFill>
                  <a:schemeClr val="tx1"/>
                </a:solidFill>
              </a:rPr>
              <a:t>при </a:t>
            </a:r>
            <a:r>
              <a:rPr lang="ru-RU" sz="2400" b="1" dirty="0">
                <a:solidFill>
                  <a:schemeClr val="tx1"/>
                </a:solidFill>
              </a:rPr>
              <a:t>осуществлении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400" b="1" dirty="0">
                <a:solidFill>
                  <a:schemeClr val="tx1"/>
                </a:solidFill>
              </a:rPr>
              <a:t>по перевозкам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пассажиров и иных лиц </a:t>
            </a:r>
            <a:r>
              <a:rPr lang="ru-RU" sz="2400" b="1" dirty="0" smtClean="0">
                <a:solidFill>
                  <a:schemeClr val="tx1"/>
                </a:solidFill>
              </a:rPr>
              <a:t>автобусами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углом вверх 16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3573015"/>
            <a:ext cx="3672408" cy="2318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анализ аварийности и мониторинг ситуации в сфере </a:t>
            </a:r>
            <a:r>
              <a:rPr lang="ru-RU" sz="2000" b="1" dirty="0" smtClean="0">
                <a:solidFill>
                  <a:schemeClr val="tx1"/>
                </a:solidFill>
              </a:rPr>
              <a:t>автомобильного </a:t>
            </a:r>
            <a:r>
              <a:rPr lang="ru-RU" sz="2000" b="1" dirty="0">
                <a:solidFill>
                  <a:schemeClr val="tx1"/>
                </a:solidFill>
              </a:rPr>
              <a:t>транспорта </a:t>
            </a:r>
            <a:r>
              <a:rPr lang="ru-RU" sz="2000" b="1" dirty="0" smtClean="0">
                <a:solidFill>
                  <a:schemeClr val="tx1"/>
                </a:solidFill>
              </a:rPr>
              <a:t>на территории  </a:t>
            </a:r>
            <a:r>
              <a:rPr lang="ru-RU" sz="2000" b="1" dirty="0">
                <a:solidFill>
                  <a:schemeClr val="tx1"/>
                </a:solidFill>
              </a:rPr>
              <a:t>Псковской </a:t>
            </a:r>
            <a:r>
              <a:rPr lang="ru-RU" sz="2000" b="1" dirty="0" smtClean="0">
                <a:solidFill>
                  <a:schemeClr val="tx1"/>
                </a:solidFill>
              </a:rPr>
              <a:t>области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501008"/>
            <a:ext cx="3821683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плановые и внеплановые проверки субъектов транспортного комплекса и плановые рейдовые осмотры транспортных средств на линии</a:t>
            </a:r>
          </a:p>
        </p:txBody>
      </p:sp>
    </p:spTree>
    <p:extLst>
      <p:ext uri="{BB962C8B-B14F-4D97-AF65-F5344CB8AC3E}">
        <p14:creationId xmlns:p14="http://schemas.microsoft.com/office/powerpoint/2010/main" val="2074334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" y="-108381"/>
            <a:ext cx="9144000" cy="67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96186" y="266386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0246" y="822103"/>
            <a:ext cx="85505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Аварийность на лицензируемом транспорте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648" y="1556792"/>
            <a:ext cx="8550597" cy="25202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По вине лицензиатов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en-US" sz="2000" b="1" dirty="0" smtClean="0">
                <a:solidFill>
                  <a:schemeClr val="tx1"/>
                </a:solidFill>
              </a:rPr>
              <a:t>I </a:t>
            </a:r>
            <a:r>
              <a:rPr lang="ru-RU" sz="2000" b="1" dirty="0" smtClean="0">
                <a:solidFill>
                  <a:schemeClr val="tx1"/>
                </a:solidFill>
              </a:rPr>
              <a:t>квартале 2026 </a:t>
            </a:r>
            <a:r>
              <a:rPr lang="ru-RU" sz="2000" b="1" dirty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на территории  Псковской области зарегистрировано -  2 </a:t>
            </a:r>
            <a:r>
              <a:rPr lang="ru-RU" sz="2000" b="1" dirty="0">
                <a:solidFill>
                  <a:schemeClr val="tx1"/>
                </a:solidFill>
              </a:rPr>
              <a:t>ДТП, в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 - 0 человек погиб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пострадало -  3 человека.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В сравнении с АППГ- </a:t>
            </a:r>
            <a:r>
              <a:rPr lang="ru-RU" sz="2000" b="1" dirty="0" smtClean="0">
                <a:solidFill>
                  <a:schemeClr val="tx1"/>
                </a:solidFill>
              </a:rPr>
              <a:t>2025 </a:t>
            </a:r>
            <a:r>
              <a:rPr lang="ru-RU" sz="2000" b="1" dirty="0">
                <a:solidFill>
                  <a:schemeClr val="tx1"/>
                </a:solidFill>
              </a:rPr>
              <a:t>года   </a:t>
            </a:r>
            <a:r>
              <a:rPr lang="ru-RU" sz="2000" b="1" dirty="0" smtClean="0">
                <a:solidFill>
                  <a:schemeClr val="tx1"/>
                </a:solidFill>
              </a:rPr>
              <a:t>показателей </a:t>
            </a:r>
            <a:r>
              <a:rPr lang="ru-RU" sz="2000" b="1" dirty="0">
                <a:solidFill>
                  <a:schemeClr val="tx1"/>
                </a:solidFill>
              </a:rPr>
              <a:t>аварийности составляет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количеству ДТП –  </a:t>
            </a:r>
            <a:r>
              <a:rPr lang="ru-RU" sz="2000" b="1" dirty="0" smtClean="0">
                <a:solidFill>
                  <a:schemeClr val="tx1"/>
                </a:solidFill>
              </a:rPr>
              <a:t>3;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>
                <a:solidFill>
                  <a:schemeClr val="tx1"/>
                </a:solidFill>
              </a:rPr>
              <a:t>по количеству пострадавших – </a:t>
            </a:r>
            <a:r>
              <a:rPr lang="ru-RU" sz="2000" b="1" dirty="0" smtClean="0">
                <a:solidFill>
                  <a:schemeClr val="tx1"/>
                </a:solidFill>
              </a:rPr>
              <a:t>0;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- по количеству </a:t>
            </a:r>
            <a:r>
              <a:rPr lang="ru-RU" sz="2000" b="1" dirty="0">
                <a:solidFill>
                  <a:schemeClr val="tx1"/>
                </a:solidFill>
              </a:rPr>
              <a:t>погибших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" y="4171074"/>
            <a:ext cx="4441396" cy="24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05" y="4171074"/>
            <a:ext cx="3539139" cy="24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00463"/>
              </p:ext>
            </p:extLst>
          </p:nvPr>
        </p:nvGraphicFramePr>
        <p:xfrm>
          <a:off x="395537" y="1170404"/>
          <a:ext cx="8424935" cy="549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1"/>
                <a:gridCol w="381642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Обеспечения условий доступности для пассажиров из числа инвалидов за                            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квартал 2026 года.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Подразделение МТУ </a:t>
                      </a:r>
                      <a:r>
                        <a:rPr lang="ru-RU" sz="1400" dirty="0" err="1" smtClean="0">
                          <a:effectLst/>
                        </a:rPr>
                        <a:t>Ростроанснадзора</a:t>
                      </a:r>
                      <a:r>
                        <a:rPr lang="ru-RU" sz="1400" dirty="0" smtClean="0">
                          <a:effectLst/>
                        </a:rPr>
                        <a:t> по СЗФО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5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в режиме постоянного рейда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проверенных ТС( автобусов)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Проверено: вокзалов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автостанций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Выявлено нарушений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 информирований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Объявлено предостережений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консультирований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Вынесено постановлений по ст. 9.13 КоАП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наложенных штрафов, тыс. руб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9571" y="-13459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11855"/>
              </p:ext>
            </p:extLst>
          </p:nvPr>
        </p:nvGraphicFramePr>
        <p:xfrm>
          <a:off x="284510" y="1196752"/>
          <a:ext cx="8535962" cy="5450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8587"/>
                <a:gridCol w="3727375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Обобщенные данные по правоприменительной практике за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квартал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Подразделение МТУ </a:t>
                      </a:r>
                      <a:r>
                        <a:rPr lang="ru-RU" sz="1400" dirty="0" err="1" smtClean="0">
                          <a:effectLst/>
                        </a:rPr>
                        <a:t>Ространснадзора</a:t>
                      </a:r>
                      <a:r>
                        <a:rPr lang="ru-RU" sz="1400" baseline="0" dirty="0" smtClean="0">
                          <a:effectLst/>
                        </a:rPr>
                        <a:t> по СЗФО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41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Возбуждено дел об административных правонарушениях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Составлено протоколов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Вынесено постановлений о привлечении к административной ответственности,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в виде административного штрафа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виде предупреждения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прекращенных дел об АП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Привлечено к административной ответственности,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должностных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юридических лиц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предприниматели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наложенных административных штрафов за минусом обжалованных,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42081,0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взысканных административных штрафов,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26568,575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Уплаченных в соответствии со ст. 32.2 КоАП РФ 50%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11199,483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взысканных штрафов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93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оказывающие влияние на безопасность дорожного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7" y="1660192"/>
            <a:ext cx="8550597" cy="4865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требований порядка посадки и высадки пассажиров;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регулярных перевозок пассажиров автобуса при отсутствии карты маршрута регулярных перевозок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автобуса с иными характеристиками, чем те, которые предусмотрены картой маршрута регулярных перевозок;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пассажиров и багажа, грузов автомобильным транспортом с нарушением требований о проведении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предрейсовых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осмотров водителей транспортных средств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уклонение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исполнения требований к обеспечению доступности для инвалидов объектов социальной, инженерной и транспортной инфраструктур и предоставляемых услуг;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деятельности в области транспорта с нарушением условий, предусмотренных лицензией. В частности: заполнение путевых листов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порядке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Министерством транспорта Российской Федерации в соответствии со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статьей 6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закона "Устав автомобильного транспорта и городского наземного электрического транспорта";  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лицензиатом для осуществления лицензируемой деятельности автобусов сведения о которых не внесены в реестр лицензий на осуществление лицензируемого вида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оказывающие влияние на безопасность дорожного движения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7" y="1660192"/>
            <a:ext cx="8550597" cy="4865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перевозчиком требований законодательства Российской Федерации об обязательном страховании гражданской ответственности перевозчика за причинение вреда жизни, здоровью, имуществу пассажиров;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транспортным средством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с нарушением установленных нормативными правовыми актами Российской Федерации требований к использованию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установленных нормативными правовыми актами Российской Федерации норм времени управления транспортным средством и отдыха;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движение тяжеловесного или крупногабаритного транспортного средства с превышением допустимых габаритов транспортного средства либо с превышением допустимой массы транспортного средства или допустимой нагрузки на ось транспортного средства без специального разрешения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транспортного средства, имеющего разрешенную максимальную массу свыше 12 тонн, по автомобильным дорогам общего пользования федерального значения без внесения платы в счет возмещения вреда, причиняемого автомобильным дорогам общего пользования федерального значения таким транспортным средством.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7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-46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3613666"/>
            <a:ext cx="6247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prstClr val="white"/>
                </a:solidFill>
                <a:latin typeface="Arial Narrow" pitchFamily="34" charset="0"/>
              </a:rPr>
              <a:t>ТОГАДН по Псковской области Межрегионального территориального управления </a:t>
            </a: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</a:t>
            </a:r>
            <a:r>
              <a:rPr lang="ru-RU" altLang="ru-RU" sz="1600" dirty="0" smtClean="0">
                <a:solidFill>
                  <a:prstClr val="white"/>
                </a:solidFill>
                <a:latin typeface="Arial Narrow" pitchFamily="34" charset="0"/>
              </a:rPr>
              <a:t>Северо-Западному </a:t>
            </a: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федеральному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29650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82212"/>
              </p:ext>
            </p:extLst>
          </p:nvPr>
        </p:nvGraphicFramePr>
        <p:xfrm>
          <a:off x="212651" y="980728"/>
          <a:ext cx="8729330" cy="5328592"/>
        </p:xfrm>
        <a:graphic>
          <a:graphicData uri="http://schemas.openxmlformats.org/drawingml/2006/table">
            <a:tbl>
              <a:tblPr/>
              <a:tblGrid>
                <a:gridCol w="8729330"/>
              </a:tblGrid>
              <a:tr h="5328592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Задачами обобщения и анализа правоприменительной практики являются: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проблемных вопросов применения органами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статей Кодекса Российской Федерации об административных правонарушениях, отнесенных к их полномочиям, к нарушителям обязательных требований;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выработка оптимальных решений проблем правоприменительной практики с привлечением заинтересованных лиц и их реализация;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устаревших, дублирующих и избыточных обязательных требований и контрольных (надзорных)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функций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, подготовка и внесение предложений по их устранению;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подготовка предложений по совершенствованию законодательства;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типичных нарушений обязательных требований и подготовка предложений по реализации профилактических мероприятий для их предупреждения;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выработка рекомендаций в отношении мер, которые должны применяться органами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в целях недопущения типичных нарушений обязательных требований.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50681"/>
              </p:ext>
            </p:extLst>
          </p:nvPr>
        </p:nvGraphicFramePr>
        <p:xfrm>
          <a:off x="297712" y="1307805"/>
          <a:ext cx="8569841" cy="4713483"/>
        </p:xfrm>
        <a:graphic>
          <a:graphicData uri="http://schemas.openxmlformats.org/drawingml/2006/table">
            <a:tbl>
              <a:tblPr/>
              <a:tblGrid>
                <a:gridCol w="8569841"/>
              </a:tblGrid>
              <a:tr h="4713483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 качестве источников формирования Доклада использованы</a:t>
                      </a: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контрольных (надзорных) мероприятий по контролю, профилактических мероприятий  в том числе осуществляемых без взаимодействия с юридическими лицами и индивидуальными предпринимателями;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обжалований действий и решений должностных лиц Управления в административном или судебном порядке и иные материалы судебной практики;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рассмотрения заявлений и обращений граждан;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взаимодействия с территориальными органами Федеральной службы судебных приставов по принудительному взысканию административных штрафов и приостановлению деятельности.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4067506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2202"/>
              </p:ext>
            </p:extLst>
          </p:nvPr>
        </p:nvGraphicFramePr>
        <p:xfrm>
          <a:off x="-186343" y="872716"/>
          <a:ext cx="9217024" cy="5686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686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Основные направления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контрольно-надзорной </a:t>
            </a:r>
            <a:r>
              <a:rPr lang="ru-RU" sz="2400" b="1" dirty="0"/>
              <a:t>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профилактической </a:t>
            </a:r>
            <a:r>
              <a:rPr lang="ru-RU" sz="2400" b="1" dirty="0"/>
              <a:t>деятельности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Управления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4230844" cy="1773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профилактика и предупреждение аварийности при </a:t>
            </a:r>
            <a:r>
              <a:rPr lang="ru-RU" sz="2000" b="1" dirty="0" smtClean="0">
                <a:solidFill>
                  <a:schemeClr val="tx1"/>
                </a:solidFill>
              </a:rPr>
              <a:t>осуществлении </a:t>
            </a:r>
            <a:r>
              <a:rPr lang="ru-RU" sz="2000" b="1" dirty="0">
                <a:solidFill>
                  <a:schemeClr val="tx1"/>
                </a:solidFill>
              </a:rPr>
              <a:t>деятельности по перевозкам пассажиров и иных лиц автобусами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501008"/>
            <a:ext cx="3605659" cy="1773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пресечение нелегальных перевозок пассажиров и иных лиц автобусами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4515" y="5497388"/>
            <a:ext cx="6100856" cy="1008112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профилактических мероприятий информационного и предупредительного характера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572000" y="2975248"/>
            <a:ext cx="360040" cy="252214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99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80528" y="-162047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109375037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3755"/>
              </p:ext>
            </p:extLst>
          </p:nvPr>
        </p:nvGraphicFramePr>
        <p:xfrm>
          <a:off x="-186343" y="872716"/>
          <a:ext cx="9217024" cy="5686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68625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</a:t>
                      </a:r>
                      <a:r>
                        <a:rPr lang="ru-RU" dirty="0" err="1" smtClean="0"/>
                        <a:t>пассажиро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1765" y="980728"/>
            <a:ext cx="8822723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П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</a:rPr>
              <a:t>остановление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Правительства Российской Федерации от 10.03.2022 №336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2564904"/>
            <a:ext cx="3362738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С 10  марта 2022 года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429000"/>
            <a:ext cx="5347466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Запрещает проведение плановых и внеплановых </a:t>
            </a:r>
            <a:r>
              <a:rPr lang="ru-RU" sz="1600" b="1" dirty="0">
                <a:solidFill>
                  <a:srgbClr val="FF0000"/>
                </a:solidFill>
              </a:rPr>
              <a:t>контрольных (надзорных) мероприятий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за исключением плановых в отношении объектов высокого риска, внеплановых в связи с угрозой жизни и тяжкого вреда здоровью граждан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04681" y="3417180"/>
            <a:ext cx="3227767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B050"/>
                </a:solidFill>
              </a:rPr>
              <a:t>Разрешает проведение профилактический мероприятий, контрольных (надзорных) мероприятий без взаимодействия</a:t>
            </a:r>
            <a:r>
              <a:rPr lang="ru-RU" sz="1600" b="1" dirty="0" smtClean="0">
                <a:solidFill>
                  <a:srgbClr val="00B050"/>
                </a:solidFill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00B050"/>
                </a:solidFill>
              </a:rPr>
              <a:t> постоянного рейда.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075312"/>
            <a:ext cx="8640960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/>
              <a:t>На 2026 год Отделом был подготовлен План проведения плановых контрольных (надзорных) мероприятий, включающий 4 проверки контролируемых лиц. По техническим причинам данный План не удалось согласовать с органами </a:t>
            </a:r>
            <a:r>
              <a:rPr lang="ru-RU" sz="2000" dirty="0" smtClean="0"/>
              <a:t>Прокуратуры.</a:t>
            </a:r>
          </a:p>
          <a:p>
            <a:r>
              <a:rPr lang="ru-RU" sz="2000" dirty="0" smtClean="0"/>
              <a:t>В </a:t>
            </a:r>
            <a:r>
              <a:rPr lang="en-US" sz="2000" dirty="0" smtClean="0"/>
              <a:t>I </a:t>
            </a:r>
            <a:r>
              <a:rPr lang="ru-RU" sz="2000" dirty="0" smtClean="0"/>
              <a:t>квартале 2026 года  внеплановые проверки не проводились.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754483" y="2120450"/>
            <a:ext cx="0" cy="4761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19872" y="2995792"/>
            <a:ext cx="0" cy="4332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300192" y="2995792"/>
            <a:ext cx="2" cy="4213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82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6388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83342"/>
              </p:ext>
            </p:extLst>
          </p:nvPr>
        </p:nvGraphicFramePr>
        <p:xfrm>
          <a:off x="750498" y="1369564"/>
          <a:ext cx="8136905" cy="517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3816425"/>
              </a:tblGrid>
              <a:tr h="360040">
                <a:tc gridSpan="2">
                  <a:txBody>
                    <a:bodyPr/>
                    <a:lstStyle/>
                    <a:p>
                      <a:pPr marL="0" marR="0" indent="6794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профилактических мероприятий за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квартал 2026 года</a:t>
                      </a:r>
                    </a:p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Подразделение МТУ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Ространснадзора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СЗФО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/>
                </a:tc>
              </a:tr>
              <a:tr h="55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информирований подконтрольных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субъектов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3476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консультирований, из них: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82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личном обращении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5172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получении письменного запроса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5832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ходе проведения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профвизита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649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Объявлено предостережений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99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профилактических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визитов, из них: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обязательных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заявлению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наблюдений за соблюдением обязательных требований (мониторинг безопасности)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94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424936" cy="1656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2086"/>
            <a:ext cx="547260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 нелегальных перевозок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и иных лиц автобусами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40308"/>
            <a:ext cx="2736304" cy="2516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6047" y="5481227"/>
            <a:ext cx="7128791" cy="914400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субъектов, на регулярной основе перевозящих пассажиров без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маршрута, под видом заказных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 flipV="1">
            <a:off x="3580128" y="2376235"/>
            <a:ext cx="569348" cy="8898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995" y="2536485"/>
            <a:ext cx="324037" cy="294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3590" y="2640308"/>
            <a:ext cx="2810535" cy="2516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пассажиров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договора обязательного страхования гражданской ответственности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5315786" y="2368763"/>
            <a:ext cx="580081" cy="9155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882608"/>
            <a:ext cx="6912768" cy="530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ПРОВЕДЕНИЯ ПОСТОЯННОГО РЕЙДА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3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051" name="Picture 3" descr="C:\Users\TZP\Documents\Отчеты и информация 2026 год\ИНФОРМИРОВАНИЕ\Постоянный рей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82" y="1084698"/>
            <a:ext cx="4155334" cy="55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15057</TotalTime>
  <Words>1743</Words>
  <Application>Microsoft Office PowerPoint</Application>
  <PresentationFormat>Экран (4:3)</PresentationFormat>
  <Paragraphs>368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Constantia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yuretc@mail.ru</dc:creator>
  <cp:lastModifiedBy>Тяжева</cp:lastModifiedBy>
  <cp:revision>714</cp:revision>
  <cp:lastPrinted>2023-05-22T06:34:39Z</cp:lastPrinted>
  <dcterms:created xsi:type="dcterms:W3CDTF">2017-04-05T05:36:28Z</dcterms:created>
  <dcterms:modified xsi:type="dcterms:W3CDTF">2026-04-15T08:05:36Z</dcterms:modified>
</cp:coreProperties>
</file>